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sldIdLst>
    <p:sldId id="263" r:id="rId2"/>
    <p:sldId id="264" r:id="rId3"/>
    <p:sldId id="256"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0" d="100"/>
          <a:sy n="50" d="100"/>
        </p:scale>
        <p:origin x="-1944" y="-450"/>
      </p:cViewPr>
      <p:guideLst>
        <p:guide orient="horz" pos="2160"/>
        <p:guide pos="2880"/>
      </p:guideLst>
    </p:cSldViewPr>
  </p:slideViewPr>
  <p:notesTextViewPr>
    <p:cViewPr>
      <p:scale>
        <a:sx n="1" d="1"/>
        <a:sy n="1" d="1"/>
      </p:scale>
      <p:origin x="0" y="0"/>
    </p:cViewPr>
  </p:notesTextViewPr>
  <p:sorterViewPr>
    <p:cViewPr>
      <p:scale>
        <a:sx n="125" d="100"/>
        <a:sy n="125" d="100"/>
      </p:scale>
      <p:origin x="0" y="29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D733065-2F79-4E8F-9C54-699E56C8F85C}" type="datetimeFigureOut">
              <a:rPr lang="ar-EG" smtClean="0"/>
              <a:t>01/08/1441</a:t>
            </a:fld>
            <a:endParaRPr lang="ar-EG"/>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EG"/>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B4C93D8-4AE7-4061-A503-8310E220AEB4}"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33065-2F79-4E8F-9C54-699E56C8F85C}" type="datetimeFigureOut">
              <a:rPr lang="ar-EG" smtClean="0"/>
              <a:t>01/08/1441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33065-2F79-4E8F-9C54-699E56C8F85C}" type="datetimeFigureOut">
              <a:rPr lang="ar-EG" smtClean="0"/>
              <a:t>01/08/1441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7D733065-2F79-4E8F-9C54-699E56C8F85C}" type="datetimeFigureOut">
              <a:rPr lang="ar-EG" smtClean="0"/>
              <a:t>01/08/1441</a:t>
            </a:fld>
            <a:endParaRPr lang="ar-EG"/>
          </a:p>
        </p:txBody>
      </p:sp>
      <p:sp>
        <p:nvSpPr>
          <p:cNvPr id="5" name="Footer Placeholder 4"/>
          <p:cNvSpPr>
            <a:spLocks noGrp="1"/>
          </p:cNvSpPr>
          <p:nvPr>
            <p:ph type="ftr" sz="quarter" idx="11"/>
          </p:nvPr>
        </p:nvSpPr>
        <p:spPr>
          <a:xfrm>
            <a:off x="457200" y="6480969"/>
            <a:ext cx="4260056" cy="300831"/>
          </a:xfrm>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D733065-2F79-4E8F-9C54-699E56C8F85C}" type="datetimeFigureOut">
              <a:rPr lang="ar-EG" smtClean="0"/>
              <a:t>01/08/1441</a:t>
            </a:fld>
            <a:endParaRPr lang="ar-EG"/>
          </a:p>
        </p:txBody>
      </p:sp>
      <p:sp>
        <p:nvSpPr>
          <p:cNvPr id="5" name="Footer Placeholder 4"/>
          <p:cNvSpPr>
            <a:spLocks noGrp="1"/>
          </p:cNvSpPr>
          <p:nvPr>
            <p:ph type="ftr" sz="quarter" idx="11"/>
          </p:nvPr>
        </p:nvSpPr>
        <p:spPr>
          <a:xfrm>
            <a:off x="2619376" y="6480969"/>
            <a:ext cx="4260056" cy="300831"/>
          </a:xfrm>
        </p:spPr>
        <p:txBody>
          <a:bodyPr/>
          <a:lstStyle/>
          <a:p>
            <a:endParaRPr lang="ar-EG"/>
          </a:p>
        </p:txBody>
      </p:sp>
      <p:sp>
        <p:nvSpPr>
          <p:cNvPr id="6" name="Slide Number Placeholder 5"/>
          <p:cNvSpPr>
            <a:spLocks noGrp="1"/>
          </p:cNvSpPr>
          <p:nvPr>
            <p:ph type="sldNum" sz="quarter" idx="12"/>
          </p:nvPr>
        </p:nvSpPr>
        <p:spPr>
          <a:xfrm>
            <a:off x="8451056" y="809624"/>
            <a:ext cx="502920" cy="300831"/>
          </a:xfrm>
        </p:spPr>
        <p:txBody>
          <a:bodyPr/>
          <a:lstStyle/>
          <a:p>
            <a:fld id="{5B4C93D8-4AE7-4061-A503-8310E220AEB4}" type="slidenum">
              <a:rPr lang="ar-EG" smtClean="0"/>
              <a:t>‹#›</a:t>
            </a:fld>
            <a:endParaRPr lang="ar-EG"/>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7D733065-2F79-4E8F-9C54-699E56C8F85C}" type="datetimeFigureOut">
              <a:rPr lang="ar-EG" smtClean="0"/>
              <a:t>01/08/1441</a:t>
            </a:fld>
            <a:endParaRPr lang="ar-EG"/>
          </a:p>
        </p:txBody>
      </p:sp>
      <p:sp>
        <p:nvSpPr>
          <p:cNvPr id="6" name="Footer Placeholder 5"/>
          <p:cNvSpPr>
            <a:spLocks noGrp="1"/>
          </p:cNvSpPr>
          <p:nvPr>
            <p:ph type="ftr" sz="quarter" idx="11"/>
          </p:nvPr>
        </p:nvSpPr>
        <p:spPr>
          <a:xfrm>
            <a:off x="457200" y="6480969"/>
            <a:ext cx="4260056" cy="301752"/>
          </a:xfrm>
        </p:spPr>
        <p:txBody>
          <a:bodyPr/>
          <a:lstStyle/>
          <a:p>
            <a:endParaRPr lang="ar-EG"/>
          </a:p>
        </p:txBody>
      </p:sp>
      <p:sp>
        <p:nvSpPr>
          <p:cNvPr id="7" name="Slide Number Placeholder 6"/>
          <p:cNvSpPr>
            <a:spLocks noGrp="1"/>
          </p:cNvSpPr>
          <p:nvPr>
            <p:ph type="sldNum" sz="quarter" idx="12"/>
          </p:nvPr>
        </p:nvSpPr>
        <p:spPr>
          <a:xfrm>
            <a:off x="7589520" y="6480969"/>
            <a:ext cx="502920" cy="301752"/>
          </a:xfrm>
        </p:spPr>
        <p:txBody>
          <a:bodyPr/>
          <a:lstStyle/>
          <a:p>
            <a:fld id="{5B4C93D8-4AE7-4061-A503-8310E220AEB4}"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7D733065-2F79-4E8F-9C54-699E56C8F85C}" type="datetimeFigureOut">
              <a:rPr lang="ar-EG" smtClean="0"/>
              <a:t>01/08/1441</a:t>
            </a:fld>
            <a:endParaRPr lang="ar-EG"/>
          </a:p>
        </p:txBody>
      </p:sp>
      <p:sp>
        <p:nvSpPr>
          <p:cNvPr id="8" name="Footer Placeholder 7"/>
          <p:cNvSpPr>
            <a:spLocks noGrp="1"/>
          </p:cNvSpPr>
          <p:nvPr>
            <p:ph type="ftr" sz="quarter" idx="11"/>
          </p:nvPr>
        </p:nvSpPr>
        <p:spPr>
          <a:xfrm>
            <a:off x="457200" y="6480969"/>
            <a:ext cx="4261104" cy="301752"/>
          </a:xfrm>
        </p:spPr>
        <p:txBody>
          <a:bodyPr/>
          <a:lstStyle/>
          <a:p>
            <a:endParaRPr lang="ar-EG"/>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33065-2F79-4E8F-9C54-699E56C8F85C}" type="datetimeFigureOut">
              <a:rPr lang="ar-EG" smtClean="0"/>
              <a:t>01/08/1441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7D733065-2F79-4E8F-9C54-699E56C8F85C}" type="datetimeFigureOut">
              <a:rPr lang="ar-EG" smtClean="0"/>
              <a:t>01/08/1441</a:t>
            </a:fld>
            <a:endParaRPr lang="ar-EG"/>
          </a:p>
        </p:txBody>
      </p:sp>
      <p:sp>
        <p:nvSpPr>
          <p:cNvPr id="3" name="Footer Placeholder 2"/>
          <p:cNvSpPr>
            <a:spLocks noGrp="1"/>
          </p:cNvSpPr>
          <p:nvPr>
            <p:ph type="ftr" sz="quarter" idx="11"/>
          </p:nvPr>
        </p:nvSpPr>
        <p:spPr>
          <a:xfrm>
            <a:off x="457200" y="6481890"/>
            <a:ext cx="4260056" cy="300831"/>
          </a:xfrm>
        </p:spPr>
        <p:txBody>
          <a:bodyPr/>
          <a:lstStyle/>
          <a:p>
            <a:endParaRPr lang="ar-EG"/>
          </a:p>
        </p:txBody>
      </p:sp>
      <p:sp>
        <p:nvSpPr>
          <p:cNvPr id="4" name="Slide Number Placeholder 3"/>
          <p:cNvSpPr>
            <a:spLocks noGrp="1"/>
          </p:cNvSpPr>
          <p:nvPr>
            <p:ph type="sldNum" sz="quarter" idx="12"/>
          </p:nvPr>
        </p:nvSpPr>
        <p:spPr>
          <a:xfrm>
            <a:off x="7589520" y="6480969"/>
            <a:ext cx="502920" cy="301752"/>
          </a:xfrm>
        </p:spPr>
        <p:txBody>
          <a:bodyPr/>
          <a:lstStyle/>
          <a:p>
            <a:fld id="{5B4C93D8-4AE7-4061-A503-8310E220AEB4}"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7D733065-2F79-4E8F-9C54-699E56C8F85C}" type="datetimeFigureOut">
              <a:rPr lang="ar-EG" smtClean="0"/>
              <a:t>01/08/1441</a:t>
            </a:fld>
            <a:endParaRPr lang="ar-EG"/>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7D733065-2F79-4E8F-9C54-699E56C8F85C}" type="datetimeFigureOut">
              <a:rPr lang="ar-EG" smtClean="0"/>
              <a:t>01/08/1441</a:t>
            </a:fld>
            <a:endParaRPr lang="ar-EG"/>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D733065-2F79-4E8F-9C54-699E56C8F85C}" type="datetimeFigureOut">
              <a:rPr lang="ar-EG" smtClean="0"/>
              <a:t>01/08/1441</a:t>
            </a:fld>
            <a:endParaRPr lang="ar-EG"/>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EG"/>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B4C93D8-4AE7-4061-A503-8310E220AEB4}"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irst\Desktop\ماركيزه\3b432cdc-11db-4f20-ada5-2ab640f8648c.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720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0"/>
            <a:ext cx="8229600" cy="5696744"/>
          </a:xfrm>
        </p:spPr>
        <p:txBody>
          <a:bodyPr>
            <a:noAutofit/>
          </a:bodyPr>
          <a:lstStyle/>
          <a:p>
            <a:r>
              <a:rPr lang="ar-EG" sz="4400" b="1" dirty="0"/>
              <a:t>إدارة التراخيص وشروط الاستخدام:</a:t>
            </a:r>
            <a:endParaRPr lang="en-US" sz="4400" dirty="0"/>
          </a:p>
          <a:p>
            <a:r>
              <a:rPr lang="ar-EG" sz="2800" dirty="0"/>
              <a:t>فى ظل البيئة الرقمية وفى ظل إتاحة مصادر المعلومات الالكترونية يفرض مورد أو ناشر المصادر الالكترونية اتفاقيات ترخيص لضمان ضبط استخدام هذه المصادر وحماية منتجاتهم، وفي لا يملك القائمون على عملية الاقتناء والاختيار التفاوض وإبداء الرأى حول هذه الشروط. إلا أنه لابد من قراءة هذه الاتفاقيات بشكل واضح وعرضها على الشئون القانونية لما تشتمل عليه من من التزامات ومسئوليات قانونية يمكن أن تقع على المكتبة عند الاخلال بتلك الشروط.</a:t>
            </a:r>
            <a:endParaRPr lang="en-US" sz="2800" dirty="0"/>
          </a:p>
          <a:p>
            <a:endParaRPr lang="en-US" sz="4400" dirty="0"/>
          </a:p>
        </p:txBody>
      </p:sp>
      <p:sp>
        <p:nvSpPr>
          <p:cNvPr id="4" name="Title 1"/>
          <p:cNvSpPr txBox="1">
            <a:spLocks/>
          </p:cNvSpPr>
          <p:nvPr/>
        </p:nvSpPr>
        <p:spPr>
          <a:xfrm>
            <a:off x="179512" y="426047"/>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r"/>
            <a:endParaRPr lang="en-US" sz="3200" dirty="0"/>
          </a:p>
        </p:txBody>
      </p:sp>
    </p:spTree>
    <p:extLst>
      <p:ext uri="{BB962C8B-B14F-4D97-AF65-F5344CB8AC3E}">
        <p14:creationId xmlns:p14="http://schemas.microsoft.com/office/powerpoint/2010/main" val="2304773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6048672"/>
          </a:xfrm>
        </p:spPr>
        <p:txBody>
          <a:bodyPr>
            <a:normAutofit fontScale="92500" lnSpcReduction="20000"/>
          </a:bodyPr>
          <a:lstStyle/>
          <a:p>
            <a:r>
              <a:rPr lang="ar-EG" dirty="0"/>
              <a:t>في حالة المراجع الالكترونية المتاحة على الانترنت المجانية لا يوجد أى شروط لاستخدامها، أما فى حالة المراجع غير المجانية يفرض الناشر أو المورد بعض الشروط عند استخدام المرجع وعند انتهاك هذه الشروط يقف الترخيص مؤقتا أو يلغي نهائيا وتتضمن بعض الاتفاقيات بنود تنص على تحمل المكتبة أو المستخدم التعويض عن الأضرار مثل:</a:t>
            </a:r>
            <a:endParaRPr lang="en-US" dirty="0"/>
          </a:p>
          <a:p>
            <a:pPr lvl="0"/>
            <a:r>
              <a:rPr lang="ar-EG" dirty="0"/>
              <a:t>استخدام المرجع للأغراض البحثية.</a:t>
            </a:r>
            <a:endParaRPr lang="en-US" dirty="0"/>
          </a:p>
          <a:p>
            <a:pPr lvl="0"/>
            <a:r>
              <a:rPr lang="ar-EG" dirty="0"/>
              <a:t>طبع وحفظ النسخ الالكترونية للاستخدام الشخصي.</a:t>
            </a:r>
            <a:endParaRPr lang="en-US" dirty="0"/>
          </a:p>
          <a:p>
            <a:pPr lvl="0"/>
            <a:r>
              <a:rPr lang="ar-EG" dirty="0"/>
              <a:t>المشاركة مع الزملاء داخل الحرم الجامعي.</a:t>
            </a:r>
            <a:endParaRPr lang="en-US" dirty="0"/>
          </a:p>
          <a:p>
            <a:pPr lvl="0"/>
            <a:r>
              <a:rPr lang="ar-EG" dirty="0"/>
              <a:t>منع التحميل أو النسخ المنتظم.</a:t>
            </a:r>
            <a:endParaRPr lang="en-US" dirty="0"/>
          </a:p>
          <a:p>
            <a:pPr lvl="0"/>
            <a:r>
              <a:rPr lang="ar-EG" dirty="0"/>
              <a:t>إتاحة الوصول خارج الحرم الجامعي.</a:t>
            </a:r>
            <a:endParaRPr lang="en-US" dirty="0"/>
          </a:p>
          <a:p>
            <a:pPr lvl="0"/>
            <a:r>
              <a:rPr lang="ar-EG" dirty="0"/>
              <a:t>منع خلق أعمال مشتقة من المواد.</a:t>
            </a:r>
            <a:endParaRPr lang="en-US" dirty="0"/>
          </a:p>
          <a:p>
            <a:r>
              <a:rPr lang="ar-EG" dirty="0"/>
              <a:t>عدم التغيير والحذف والإضافة في محتوى المواد</a:t>
            </a:r>
            <a:endParaRPr lang="ar-EG" dirty="0"/>
          </a:p>
        </p:txBody>
      </p:sp>
      <p:sp>
        <p:nvSpPr>
          <p:cNvPr id="6" name="Title 1"/>
          <p:cNvSpPr txBox="1">
            <a:spLocks/>
          </p:cNvSpPr>
          <p:nvPr/>
        </p:nvSpPr>
        <p:spPr>
          <a:xfrm>
            <a:off x="179512" y="426047"/>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endParaRPr lang="en-US" sz="3200" dirty="0"/>
          </a:p>
        </p:txBody>
      </p:sp>
    </p:spTree>
    <p:extLst>
      <p:ext uri="{BB962C8B-B14F-4D97-AF65-F5344CB8AC3E}">
        <p14:creationId xmlns:p14="http://schemas.microsoft.com/office/powerpoint/2010/main" val="3713830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6597352"/>
          </a:xfrm>
        </p:spPr>
        <p:txBody>
          <a:bodyPr>
            <a:normAutofit fontScale="77500" lnSpcReduction="20000"/>
          </a:bodyPr>
          <a:lstStyle/>
          <a:p>
            <a:r>
              <a:rPr lang="ar-EG" sz="3200" b="1" dirty="0"/>
              <a:t>الحقوق والجوانب القانونية وحقوق الملكية الفكرية (</a:t>
            </a:r>
            <a:r>
              <a:rPr lang="en-US" sz="3200" b="1" dirty="0"/>
              <a:t>copy right</a:t>
            </a:r>
            <a:r>
              <a:rPr lang="ar-EG" sz="3200" b="1" dirty="0"/>
              <a:t>):</a:t>
            </a:r>
            <a:endParaRPr lang="en-US" sz="3200" dirty="0"/>
          </a:p>
          <a:p>
            <a:r>
              <a:rPr lang="ar-EG" sz="3200" dirty="0"/>
              <a:t>لابد لاخصائي المراجع الالكترونية الإلمام ببعض المسائل القانونية الخاصة بحقوق الملكية الفكرية حتى لا تقع المكتبة تحت طائلة القانون، مما يؤدى إلى تحملها تكاليف أخرى نظرا للإستخدام غير المشروع للمراجع الالكترونية المتاحة على الانترنت. وغالبا ما تفسر حقوق الملكية الفكرية على انها حقوق الطبع والنشر وما يتبعها من حقوق إنتاج ولكن هناك أربع أنواع من حقوق الملكية الفكرية على الانترنت وهى:</a:t>
            </a:r>
            <a:endParaRPr lang="en-US" sz="3200" dirty="0"/>
          </a:p>
          <a:p>
            <a:pPr lvl="0"/>
            <a:r>
              <a:rPr lang="ar-EG" sz="3200" dirty="0"/>
              <a:t>حقوق الطبع: تحمى المؤلف الأصلى من الاستخدام غير القانوني كالتعديل والتوزيع.</a:t>
            </a:r>
            <a:endParaRPr lang="en-US" sz="3200" dirty="0"/>
          </a:p>
          <a:p>
            <a:pPr lvl="0"/>
            <a:r>
              <a:rPr lang="ar-EG" sz="3200" dirty="0"/>
              <a:t>العلامات التجارية: وهى تحمي العلامات التجارية أو الكلمات أو الرموز المستخدمة.</a:t>
            </a:r>
            <a:endParaRPr lang="en-US" sz="3200" dirty="0"/>
          </a:p>
          <a:p>
            <a:pPr lvl="0"/>
            <a:r>
              <a:rPr lang="ar-EG" sz="3200" dirty="0"/>
              <a:t>براءات الاختراع: وهى تحمى الاختراعات الجديدة والمفيدة.</a:t>
            </a:r>
            <a:endParaRPr lang="en-US" sz="3200" dirty="0"/>
          </a:p>
          <a:p>
            <a:r>
              <a:rPr lang="ar-EG" sz="3200" dirty="0"/>
              <a:t>الأسرار التجارية: وهى تحمى محتوى النشر الالكتروني نفسه سواء نصوص أو صور أو مواد سمعية وبصرية والكليبات</a:t>
            </a:r>
            <a:endParaRPr lang="ar-EG" sz="3200" dirty="0"/>
          </a:p>
        </p:txBody>
      </p:sp>
    </p:spTree>
    <p:extLst>
      <p:ext uri="{BB962C8B-B14F-4D97-AF65-F5344CB8AC3E}">
        <p14:creationId xmlns:p14="http://schemas.microsoft.com/office/powerpoint/2010/main" val="3354620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6120680"/>
          </a:xfrm>
        </p:spPr>
        <p:txBody>
          <a:bodyPr>
            <a:normAutofit fontScale="92500"/>
          </a:bodyPr>
          <a:lstStyle/>
          <a:p>
            <a:r>
              <a:rPr lang="ar-EG" dirty="0"/>
              <a:t>ومن المفترض أن تحتفظ المراجع الالكترونية المتاحة على الانترنت بحقوق الملكية الفكرية ومنها:</a:t>
            </a:r>
            <a:endParaRPr lang="en-US" dirty="0"/>
          </a:p>
          <a:p>
            <a:pPr lvl="0"/>
            <a:r>
              <a:rPr lang="ar-EG" dirty="0"/>
              <a:t>استخدام المحتويات للأغراض الشخصية غير التجارية.</a:t>
            </a:r>
            <a:endParaRPr lang="en-US" dirty="0"/>
          </a:p>
          <a:p>
            <a:pPr lvl="0"/>
            <a:r>
              <a:rPr lang="ar-EG" dirty="0"/>
              <a:t>الاستشهاد بالمؤلف والمحتويات مثل المواد المطبوعة.</a:t>
            </a:r>
            <a:endParaRPr lang="en-US" dirty="0"/>
          </a:p>
          <a:p>
            <a:pPr lvl="0"/>
            <a:r>
              <a:rPr lang="ar-EG" dirty="0"/>
              <a:t>الاستشهاد المرجعي </a:t>
            </a:r>
            <a:r>
              <a:rPr lang="en-US" dirty="0"/>
              <a:t>Citation</a:t>
            </a:r>
            <a:r>
              <a:rPr lang="ar-EG" dirty="0"/>
              <a:t>  (</a:t>
            </a:r>
            <a:r>
              <a:rPr lang="en-US" dirty="0"/>
              <a:t>URL</a:t>
            </a:r>
            <a:r>
              <a:rPr lang="ar-EG" dirty="0"/>
              <a:t>) عنوان المرجع الالكترونى.</a:t>
            </a:r>
            <a:endParaRPr lang="en-US" dirty="0"/>
          </a:p>
          <a:p>
            <a:r>
              <a:rPr lang="en-US" dirty="0"/>
              <a:t> </a:t>
            </a:r>
          </a:p>
          <a:p>
            <a:r>
              <a:rPr lang="ar-EG" dirty="0"/>
              <a:t> ولذلك ينبغي في إدارة الحقوق والجوانب القانونية إعلام المستفيد من المراجع الالكترونية بقيود الاستخدام المنصوص عليها في العقد مع المورد عن طريق ملف تعليمات أو طبعها بالقرب من المستفيد.</a:t>
            </a:r>
            <a:endParaRPr lang="en-US" dirty="0"/>
          </a:p>
        </p:txBody>
      </p:sp>
    </p:spTree>
    <p:extLst>
      <p:ext uri="{BB962C8B-B14F-4D97-AF65-F5344CB8AC3E}">
        <p14:creationId xmlns:p14="http://schemas.microsoft.com/office/powerpoint/2010/main" val="2738629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906128"/>
          </a:xfrm>
        </p:spPr>
        <p:txBody>
          <a:bodyPr>
            <a:normAutofit fontScale="92500"/>
          </a:bodyPr>
          <a:lstStyle/>
          <a:p>
            <a:r>
              <a:rPr lang="ar-EG" b="1" dirty="0"/>
              <a:t>إدارة عملية الاشتراك وتجديده:</a:t>
            </a:r>
            <a:endParaRPr lang="en-US" dirty="0"/>
          </a:p>
          <a:p>
            <a:r>
              <a:rPr lang="ar-EG" dirty="0"/>
              <a:t> إن هناك عدد من الخطوات النتي تتبعها المكتبة فى تعاملها مع المراجع الالكترونية المتاحة  على الانترنت, فبعد اختيار المراجع الالكترونية التى تخدم الأهداف العامة للمكتبة, وبعد تطبيق معايير الاختيار الخاصة بهذه المراجع فإن المكتبة يكون أمامها سبيلين في التعامل مع هذه المراجع الالكترونية؛ الأول: بالنسبة للمراجع الالكترونية المجانية فيمكن الدخول إليها مباشرة من خلال موقع المكتبة على الانترنت دون قيد أو شرط حيث يمكن للمستفيد الاطلاع على هذه المراجع بحرية تامة. والثاني: المراجع غير المجانية التي لا يمكن استخدامها إلا عن طريق الاشترالك وفقا لشروط ترخيص معينة.</a:t>
            </a:r>
            <a:endParaRPr lang="en-US" dirty="0"/>
          </a:p>
          <a:p>
            <a:endParaRPr lang="en-US" dirty="0"/>
          </a:p>
        </p:txBody>
      </p:sp>
    </p:spTree>
    <p:extLst>
      <p:ext uri="{BB962C8B-B14F-4D97-AF65-F5344CB8AC3E}">
        <p14:creationId xmlns:p14="http://schemas.microsoft.com/office/powerpoint/2010/main" val="714485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6696744"/>
          </a:xfrm>
        </p:spPr>
        <p:txBody>
          <a:bodyPr>
            <a:noAutofit/>
          </a:bodyPr>
          <a:lstStyle/>
          <a:p>
            <a:r>
              <a:rPr lang="ar-EG" sz="1700" dirty="0"/>
              <a:t>ولذلك فعلى المكتبة أن تتحقق جيدا من إجراء الاشتراك في المراجع الالكترونية غير المجانية سواء كان عملية الاشتراك بنفسها أو تجديد الاشتراك لان ذلك يستهلك ملايين الجنيهات ولذلك على المكتبة أن تحدد مايلى: </a:t>
            </a:r>
            <a:endParaRPr lang="en-US" sz="1700" dirty="0"/>
          </a:p>
          <a:p>
            <a:pPr lvl="0"/>
            <a:r>
              <a:rPr lang="ar-EG" sz="1700" dirty="0"/>
              <a:t>تحديد نوعية الاشتراك: فردى أو مؤسسي لان الفردى بسعر والمؤسسي بأسعار أخرى. إجراءات عملية الاشتراك 6 عناصر,</a:t>
            </a:r>
            <a:endParaRPr lang="en-US" sz="1700" dirty="0"/>
          </a:p>
          <a:p>
            <a:pPr lvl="0"/>
            <a:r>
              <a:rPr lang="ar-EG" sz="1700" dirty="0"/>
              <a:t>تحديد ميعاد إنهاء الاشتراك: والتفاوض أحيانا بزيادة فترة السماح الخاصة بمدة الاشتراك فيمنح المورد فترة تمتد عن هذه المدة.</a:t>
            </a:r>
            <a:endParaRPr lang="en-US" sz="1700" dirty="0"/>
          </a:p>
          <a:p>
            <a:pPr lvl="0"/>
            <a:r>
              <a:rPr lang="ar-EG" sz="1700" dirty="0"/>
              <a:t>تحديد شروط الاشتراك: مثل حق الاستخدام الشخصي أو لعدد من أفراد الاسرة أو المقيمون في نفس السكن أو الاستخدام غير التجارى.</a:t>
            </a:r>
            <a:endParaRPr lang="en-US" sz="1700" dirty="0"/>
          </a:p>
          <a:p>
            <a:pPr lvl="0"/>
            <a:r>
              <a:rPr lang="ar-EG" sz="1700" dirty="0"/>
              <a:t>تحديد مدة الاشتراك: فهناك بعض المراجع تعطى فترة سماح لتجديد الاشتراك في مدة لا تتجاوز 30 يوم من نهاية الاشتراك وإلا سيتم إلغاء الاشتراك نهائيا.</a:t>
            </a:r>
            <a:endParaRPr lang="en-US" sz="1700" dirty="0"/>
          </a:p>
          <a:p>
            <a:pPr lvl="0"/>
            <a:r>
              <a:rPr lang="ar-EG" sz="1700" dirty="0"/>
              <a:t>تحديد طرق الاشتراك: مثل الاشتراك فى المرجع فى شكله الالكترونى وفى الشكل المطبوع في نفس الوقت، أو الاشتراك فى المراجع الخاصة بموضوع معين بالجملة، أو الاشتراك في المراجع الالكترونية فقط، </a:t>
            </a:r>
            <a:r>
              <a:rPr lang="ar-EG" sz="1700" dirty="0" smtClean="0"/>
              <a:t>اشتراك </a:t>
            </a:r>
            <a:r>
              <a:rPr lang="ar-EG" sz="1700" dirty="0"/>
              <a:t>الحزمة وهى من الطرق التى يستخدمها الموردين بحيث لا تستطيع المكتبة الاشتراك </a:t>
            </a:r>
            <a:r>
              <a:rPr lang="ar-EG" sz="1700" dirty="0"/>
              <a:t>أو </a:t>
            </a:r>
            <a:r>
              <a:rPr lang="ar-EG" sz="1700" dirty="0" smtClean="0"/>
              <a:t>في </a:t>
            </a:r>
            <a:r>
              <a:rPr lang="ar-EG" sz="1700" dirty="0"/>
              <a:t>مرجع واحد حيث يفرض الناشر أو المورد على المكتبة الاشتراك في حزمة المراجع الالكترونية المتاحة على الانترنت مثل حزمة مراجع اكسفورد، وهى تتيح 13 مرجع في العلوم والطب والعلوم الاجتماعية والانسانيات. ويهدف المورد من ذلك تسويق المراجع الالكترونية ضعيفة القيمة العلمية لذلك على المكتبة تحرى الدقة.</a:t>
            </a:r>
            <a:endParaRPr lang="en-US" sz="1700" dirty="0"/>
          </a:p>
          <a:p>
            <a:r>
              <a:rPr lang="ar-EG" sz="1700" dirty="0"/>
              <a:t>تحديد طريقة الدفع: عن طريق البطاقة الائتمانية فيزا أو ماستر كارد أو كاش يو</a:t>
            </a:r>
            <a:endParaRPr lang="ar-EG" sz="1700" dirty="0"/>
          </a:p>
        </p:txBody>
      </p:sp>
    </p:spTree>
    <p:extLst>
      <p:ext uri="{BB962C8B-B14F-4D97-AF65-F5344CB8AC3E}">
        <p14:creationId xmlns:p14="http://schemas.microsoft.com/office/powerpoint/2010/main" val="825867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normAutofit fontScale="92500" lnSpcReduction="10000"/>
          </a:bodyPr>
          <a:lstStyle/>
          <a:p>
            <a:r>
              <a:rPr lang="ar-EG" b="1" dirty="0"/>
              <a:t>إدارة عملية الإتاحة:</a:t>
            </a:r>
            <a:endParaRPr lang="en-US" dirty="0"/>
          </a:p>
          <a:p>
            <a:r>
              <a:rPr lang="ar-EG" dirty="0"/>
              <a:t>ينبغى أن تكون هناك سياسة عامة تضبط عملية إتاحة المراجع الالكترونية للمستفيدين داخل وخارج المكتبة وذلك من خلال الاتفاقيات الخاصة بالترخيص وتحديد عدد المستفيدين الذين من المفترض لهم الولوج أو استخدام المراجع الالكترونية على الانترنت.</a:t>
            </a:r>
            <a:endParaRPr lang="en-US" dirty="0"/>
          </a:p>
          <a:p>
            <a:r>
              <a:rPr lang="ar-EG" dirty="0"/>
              <a:t> </a:t>
            </a:r>
            <a:endParaRPr lang="en-US" dirty="0"/>
          </a:p>
          <a:p>
            <a:r>
              <a:rPr lang="ar-EG" dirty="0"/>
              <a:t>وفي حالة إتاحة المراجع الالكترونية على الانترنت مجانا فليس هناك مشكلة فى عملية إتاحة المستفيدين حيث يمكن للمستفيدين من داخل وخارج امكتبة استخدام المرجع الالكترونى المتاح على موقع المكتبة على الانترنت مباشرة والالتزام بحقوق الملكية الفكرية. أما بالنسبة للمراجع غير المجانية والتي تشترك فيها المكتبة فيمكن إتاحتها من خلال موقع المكتبة عن طريقتين:</a:t>
            </a:r>
            <a:endParaRPr lang="en-US" dirty="0"/>
          </a:p>
          <a:p>
            <a:pPr marL="64008" indent="0">
              <a:buNone/>
            </a:pPr>
            <a:endParaRPr lang="ar-EG" dirty="0"/>
          </a:p>
        </p:txBody>
      </p:sp>
    </p:spTree>
    <p:extLst>
      <p:ext uri="{BB962C8B-B14F-4D97-AF65-F5344CB8AC3E}">
        <p14:creationId xmlns:p14="http://schemas.microsoft.com/office/powerpoint/2010/main" val="1004147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normAutofit/>
          </a:bodyPr>
          <a:lstStyle/>
          <a:p>
            <a:pPr marL="64008" indent="0">
              <a:buNone/>
            </a:pPr>
            <a:r>
              <a:rPr lang="ar-EG" dirty="0"/>
              <a:t>استخدام المرجع الالكتروني كلمة مرور واسم للمستخدم، أو استخدام المرجع من خلال جهاز الخادم الرئيسي وما يرتبط به من أجهزة على الشبكة؛ حيث يقوم الخادم المفوض الملحق بالخادم الرئيسي التحقق من عنوان كل حاسب يريد صاحبه استخدام المرجع الالكترونى المتاحة على الانترنت والتأكد من أحقيته في الاستخدم من عدمه: داخل الجامعة فقط أو داخل الكلية فقط أو داخل المكتبة فقط.</a:t>
            </a:r>
            <a:endParaRPr lang="en-US" dirty="0"/>
          </a:p>
          <a:p>
            <a:pPr marL="64008" indent="0">
              <a:buNone/>
            </a:pPr>
            <a:endParaRPr lang="ar-EG" dirty="0"/>
          </a:p>
        </p:txBody>
      </p:sp>
    </p:spTree>
    <p:extLst>
      <p:ext uri="{BB962C8B-B14F-4D97-AF65-F5344CB8AC3E}">
        <p14:creationId xmlns:p14="http://schemas.microsoft.com/office/powerpoint/2010/main" val="3966465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المراجع الالكترونيه </a:t>
            </a:r>
            <a:endParaRPr lang="ar-EG" dirty="0"/>
          </a:p>
        </p:txBody>
      </p:sp>
      <p:sp>
        <p:nvSpPr>
          <p:cNvPr id="3" name="Content Placeholder 2"/>
          <p:cNvSpPr>
            <a:spLocks noGrp="1"/>
          </p:cNvSpPr>
          <p:nvPr>
            <p:ph idx="1"/>
          </p:nvPr>
        </p:nvSpPr>
        <p:spPr/>
        <p:txBody>
          <a:bodyPr>
            <a:normAutofit/>
          </a:bodyPr>
          <a:lstStyle/>
          <a:p>
            <a:pPr marL="64008" indent="0" algn="ctr">
              <a:buNone/>
            </a:pPr>
            <a:r>
              <a:rPr lang="ar-EG" sz="4800" dirty="0" smtClean="0"/>
              <a:t>د. داليا محمود موسي </a:t>
            </a:r>
          </a:p>
          <a:p>
            <a:pPr marL="64008" indent="0" algn="ctr">
              <a:buNone/>
            </a:pPr>
            <a:r>
              <a:rPr lang="ar-EG" sz="4800" dirty="0" smtClean="0"/>
              <a:t>الفرقة الرابعة</a:t>
            </a:r>
          </a:p>
          <a:p>
            <a:pPr marL="64008" indent="0" algn="ctr">
              <a:buNone/>
            </a:pPr>
            <a:r>
              <a:rPr lang="ar-EG" sz="4800" dirty="0" smtClean="0"/>
              <a:t>قسم المكتبات والمعلومات</a:t>
            </a:r>
            <a:endParaRPr lang="ar-EG" sz="4800" dirty="0"/>
          </a:p>
        </p:txBody>
      </p:sp>
    </p:spTree>
    <p:extLst>
      <p:ext uri="{BB962C8B-B14F-4D97-AF65-F5344CB8AC3E}">
        <p14:creationId xmlns:p14="http://schemas.microsoft.com/office/powerpoint/2010/main" val="877583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268760"/>
            <a:ext cx="9144000" cy="6093296"/>
          </a:xfrm>
        </p:spPr>
        <p:txBody>
          <a:bodyPr>
            <a:noAutofit/>
          </a:bodyPr>
          <a:lstStyle/>
          <a:p>
            <a:r>
              <a:rPr lang="ar-EG" sz="3200" dirty="0" smtClean="0"/>
              <a:t>إن </a:t>
            </a:r>
            <a:r>
              <a:rPr lang="ar-EG" sz="3200" dirty="0"/>
              <a:t>العمليات التي تتطلبها إدارة المصادر الالكترونية أكثر تعقيدا من تلك العمليات التي تجرى فى المصادر التقليدية والتى تتمثل فيما يلى:</a:t>
            </a:r>
            <a:endParaRPr lang="en-US" sz="3200" dirty="0"/>
          </a:p>
          <a:p>
            <a:pPr lvl="0"/>
            <a:r>
              <a:rPr lang="ar-EG" sz="3200" dirty="0" smtClean="0"/>
              <a:t>1-سياسة </a:t>
            </a:r>
            <a:r>
              <a:rPr lang="ar-EG" sz="3200" dirty="0"/>
              <a:t>تنمية مجموعات واختيار المراجع الالكترونية.</a:t>
            </a:r>
            <a:endParaRPr lang="en-US" sz="3200" dirty="0"/>
          </a:p>
          <a:p>
            <a:pPr lvl="0"/>
            <a:r>
              <a:rPr lang="ar-EG" sz="3200" dirty="0" smtClean="0"/>
              <a:t>2 - إدارة </a:t>
            </a:r>
            <a:r>
              <a:rPr lang="ar-EG" sz="3200" dirty="0"/>
              <a:t>التراخيص وشروط الاستخدام والملكية الفكرية.</a:t>
            </a:r>
            <a:endParaRPr lang="en-US" sz="3200" dirty="0"/>
          </a:p>
          <a:p>
            <a:pPr lvl="0"/>
            <a:r>
              <a:rPr lang="ar-EG" sz="3200" dirty="0" smtClean="0"/>
              <a:t>3 - إدارة </a:t>
            </a:r>
            <a:r>
              <a:rPr lang="ar-EG" sz="3200" dirty="0"/>
              <a:t>عملية الاشتراك وتجديده.</a:t>
            </a:r>
            <a:endParaRPr lang="en-US" sz="3200" dirty="0"/>
          </a:p>
          <a:p>
            <a:pPr lvl="0"/>
            <a:r>
              <a:rPr lang="ar-EG" sz="3200" dirty="0" smtClean="0"/>
              <a:t>4 - إدارة </a:t>
            </a:r>
            <a:r>
              <a:rPr lang="ar-EG" sz="3200" dirty="0"/>
              <a:t>عملية الإتاحة للمستفيدين.</a:t>
            </a:r>
            <a:endParaRPr lang="en-US" sz="3200" dirty="0"/>
          </a:p>
          <a:p>
            <a:endParaRPr lang="ar-EG" sz="3200" b="1" dirty="0">
              <a:solidFill>
                <a:schemeClr val="tx1"/>
              </a:solidFill>
              <a:latin typeface="Times New Roman" pitchFamily="18" charset="0"/>
              <a:cs typeface="Times New Roman" pitchFamily="18" charset="0"/>
            </a:endParaRPr>
          </a:p>
        </p:txBody>
      </p:sp>
      <p:sp>
        <p:nvSpPr>
          <p:cNvPr id="4" name="Title 3"/>
          <p:cNvSpPr>
            <a:spLocks noGrp="1"/>
          </p:cNvSpPr>
          <p:nvPr>
            <p:ph type="ctrTitle"/>
          </p:nvPr>
        </p:nvSpPr>
        <p:spPr>
          <a:xfrm>
            <a:off x="540544" y="776289"/>
            <a:ext cx="8135912" cy="564480"/>
          </a:xfrm>
        </p:spPr>
        <p:txBody>
          <a:bodyPr>
            <a:normAutofit fontScale="90000"/>
          </a:bodyPr>
          <a:lstStyle/>
          <a:p>
            <a:r>
              <a:rPr lang="ar-EG" b="1" dirty="0"/>
              <a:t>إدارة المصادر الالكترونية</a:t>
            </a:r>
            <a:endParaRPr lang="en-US" dirty="0"/>
          </a:p>
        </p:txBody>
      </p:sp>
    </p:spTree>
    <p:extLst>
      <p:ext uri="{BB962C8B-B14F-4D97-AF65-F5344CB8AC3E}">
        <p14:creationId xmlns:p14="http://schemas.microsoft.com/office/powerpoint/2010/main" val="2274432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08720"/>
            <a:ext cx="8229600" cy="4572000"/>
          </a:xfrm>
        </p:spPr>
        <p:txBody>
          <a:bodyPr>
            <a:normAutofit lnSpcReduction="10000"/>
          </a:bodyPr>
          <a:lstStyle/>
          <a:p>
            <a:r>
              <a:rPr lang="ar-EG" b="1" dirty="0"/>
              <a:t>أولا: سياسة تنمية مجموعات المراجع الالكترونية.</a:t>
            </a:r>
            <a:endParaRPr lang="en-US" dirty="0"/>
          </a:p>
          <a:p>
            <a:r>
              <a:rPr lang="ar-EG" dirty="0"/>
              <a:t>إن وجود سياسة مكتوبة لتنمية المراجع الالكترونية المتاحة على الانترنت أمر مهم في المكتبات حيث يساعد ذلك في تحديد احتياجات المستفيدين بدقة إلى جانب تحقيق فعالية المراجع الالكترونية. فلابد أولا من تحديد أهداف المكتبة واحتياجات المستفيدين تبعا لهذه الأهداف وتحديد المراجع المطلوبة تبعا لهذه الاحتياجات.</a:t>
            </a:r>
            <a:endParaRPr lang="ar-EG" dirty="0"/>
          </a:p>
        </p:txBody>
      </p:sp>
    </p:spTree>
    <p:extLst>
      <p:ext uri="{BB962C8B-B14F-4D97-AF65-F5344CB8AC3E}">
        <p14:creationId xmlns:p14="http://schemas.microsoft.com/office/powerpoint/2010/main" val="381430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229600" cy="4572000"/>
          </a:xfrm>
        </p:spPr>
        <p:txBody>
          <a:bodyPr/>
          <a:lstStyle/>
          <a:p>
            <a:pPr marL="64008" indent="0">
              <a:buNone/>
            </a:pPr>
            <a:r>
              <a:rPr lang="ar-EG" dirty="0"/>
              <a:t>وبناء على ذلك فلابد من إجادة أخصائي المراجع داخل المكتبات استخدام الانترنت بفاعلية، ثم عليهم أن يختبروا محركات البحث واكتشاف المراجع المتاحة على الانترنت وتحديد أدوات الاختيار والاقتناء التي يمكن عن طريقها تكوين مجموعة المراجع الالكترونية المتاحة على الانترنت.</a:t>
            </a:r>
            <a:endParaRPr lang="en-US" dirty="0"/>
          </a:p>
          <a:p>
            <a:pPr marL="64008" indent="0">
              <a:buNone/>
            </a:pPr>
            <a:endParaRPr lang="ar-EG" dirty="0"/>
          </a:p>
        </p:txBody>
      </p:sp>
    </p:spTree>
    <p:extLst>
      <p:ext uri="{BB962C8B-B14F-4D97-AF65-F5344CB8AC3E}">
        <p14:creationId xmlns:p14="http://schemas.microsoft.com/office/powerpoint/2010/main" val="3826183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640960" cy="7920880"/>
          </a:xfrm>
        </p:spPr>
        <p:txBody>
          <a:bodyPr>
            <a:normAutofit/>
          </a:bodyPr>
          <a:lstStyle/>
          <a:p>
            <a:r>
              <a:rPr lang="ar-EG" sz="2800" dirty="0"/>
              <a:t>ويمكن صياغة بناء تنمية المجموعات عن طريق بناء دليل بالمجالات الموضوعية، وتحديد المستفيد المستهدف داخل وخارج المكتبة، وتقسيم احتياجات المستفيدين الى: احتياجات علمية تخدم سياسة الطلاب في مناهجهم، واحتياجات بحثية تخدم طلاب الدراسات العليا، واحتياجات عامة تخدم كل التخصصات. ولابد من مراعاة عامل اللغة؛ باختيار المراجع التى تخدم اللغات المختلفة. بالإضافة إلى التحديث باختيار المراجع الحديثة، وكذلك عامل الشكل وذلك باختيار المراجع الالكترونية المتاحة على الانترنت بالإضافة إلى الأقراص المليزرة.</a:t>
            </a:r>
            <a:endParaRPr lang="en-US" sz="2800" dirty="0"/>
          </a:p>
          <a:p>
            <a:pPr marL="64008" indent="0">
              <a:buNone/>
            </a:pPr>
            <a:endParaRPr lang="ar-EG" sz="3200" dirty="0"/>
          </a:p>
        </p:txBody>
      </p:sp>
    </p:spTree>
    <p:extLst>
      <p:ext uri="{BB962C8B-B14F-4D97-AF65-F5344CB8AC3E}">
        <p14:creationId xmlns:p14="http://schemas.microsoft.com/office/powerpoint/2010/main" val="3723779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29600" cy="6048672"/>
          </a:xfrm>
        </p:spPr>
        <p:txBody>
          <a:bodyPr>
            <a:normAutofit fontScale="70000" lnSpcReduction="20000"/>
          </a:bodyPr>
          <a:lstStyle/>
          <a:p>
            <a:r>
              <a:rPr lang="ar-EG" dirty="0"/>
              <a:t>هناك مجموعة من المعايير لابد من وضعها في الاعتبار في اختيار المراجع الالكترونية المتاحة على الانترنت والتى تتمثل فى:</a:t>
            </a:r>
            <a:endParaRPr lang="en-US" dirty="0"/>
          </a:p>
          <a:p>
            <a:pPr lvl="0"/>
            <a:r>
              <a:rPr lang="ar-EG" dirty="0" smtClean="0"/>
              <a:t>1-مجانية </a:t>
            </a:r>
            <a:r>
              <a:rPr lang="ar-EG" dirty="0"/>
              <a:t>المرجع.</a:t>
            </a:r>
            <a:endParaRPr lang="en-US" dirty="0"/>
          </a:p>
          <a:p>
            <a:pPr lvl="0"/>
            <a:r>
              <a:rPr lang="ar-EG" dirty="0" smtClean="0"/>
              <a:t>2-جودة </a:t>
            </a:r>
            <a:r>
              <a:rPr lang="ar-EG" dirty="0"/>
              <a:t>ودقة المعلومات.</a:t>
            </a:r>
            <a:endParaRPr lang="en-US" dirty="0"/>
          </a:p>
          <a:p>
            <a:pPr lvl="0"/>
            <a:r>
              <a:rPr lang="ar-EG" dirty="0" smtClean="0"/>
              <a:t>3-ملائمة </a:t>
            </a:r>
            <a:r>
              <a:rPr lang="ar-EG" dirty="0"/>
              <a:t>المرجع للمستفيد المستهدف.</a:t>
            </a:r>
            <a:endParaRPr lang="en-US" dirty="0"/>
          </a:p>
          <a:p>
            <a:pPr lvl="0"/>
            <a:r>
              <a:rPr lang="ar-EG" dirty="0" smtClean="0"/>
              <a:t>4-سرعة </a:t>
            </a:r>
            <a:r>
              <a:rPr lang="ar-EG" dirty="0"/>
              <a:t>الرد على الاستفسارات.</a:t>
            </a:r>
            <a:endParaRPr lang="en-US" dirty="0"/>
          </a:p>
          <a:p>
            <a:pPr lvl="0"/>
            <a:r>
              <a:rPr lang="ar-EG" dirty="0" smtClean="0"/>
              <a:t>إ5-مكانية </a:t>
            </a:r>
            <a:r>
              <a:rPr lang="ar-EG" dirty="0"/>
              <a:t>إتاحة المرجع فى أى وقت.</a:t>
            </a:r>
            <a:endParaRPr lang="en-US" dirty="0"/>
          </a:p>
          <a:p>
            <a:pPr lvl="0"/>
            <a:r>
              <a:rPr lang="ar-EG" dirty="0" smtClean="0"/>
              <a:t>6-سهولة </a:t>
            </a:r>
            <a:r>
              <a:rPr lang="ar-EG" dirty="0"/>
              <a:t>الإستخدام.</a:t>
            </a:r>
            <a:endParaRPr lang="en-US" dirty="0"/>
          </a:p>
          <a:p>
            <a:pPr lvl="0"/>
            <a:r>
              <a:rPr lang="ar-EG" dirty="0" smtClean="0"/>
              <a:t>7-التصميم </a:t>
            </a:r>
            <a:r>
              <a:rPr lang="ar-EG" dirty="0"/>
              <a:t>جذاب والوضوح البصري.</a:t>
            </a:r>
            <a:endParaRPr lang="en-US" dirty="0"/>
          </a:p>
          <a:p>
            <a:pPr lvl="0"/>
            <a:r>
              <a:rPr lang="ar-EG" dirty="0" smtClean="0"/>
              <a:t>8-سهولة </a:t>
            </a:r>
            <a:r>
              <a:rPr lang="ar-EG" dirty="0"/>
              <a:t>التحميل.</a:t>
            </a:r>
            <a:endParaRPr lang="en-US" dirty="0"/>
          </a:p>
          <a:p>
            <a:pPr lvl="0"/>
            <a:r>
              <a:rPr lang="ar-EG" dirty="0" smtClean="0"/>
              <a:t>9-حداثة </a:t>
            </a:r>
            <a:r>
              <a:rPr lang="ar-EG" dirty="0"/>
              <a:t>المعلومات وحداثة المراجع.</a:t>
            </a:r>
            <a:endParaRPr lang="en-US" dirty="0"/>
          </a:p>
          <a:p>
            <a:r>
              <a:rPr lang="ar-EG" dirty="0"/>
              <a:t>10-التوثيق.</a:t>
            </a:r>
            <a:endParaRPr lang="en-US" dirty="0"/>
          </a:p>
          <a:p>
            <a:r>
              <a:rPr lang="ar-EG" dirty="0"/>
              <a:t>11-تحديد المسئولية الفكرية بدقة.</a:t>
            </a:r>
            <a:endParaRPr lang="en-US" dirty="0"/>
          </a:p>
          <a:p>
            <a:r>
              <a:rPr lang="ar-EG" dirty="0"/>
              <a:t>12-يحتوى على وسائط متعددة (صوت, صورة, فيديو).</a:t>
            </a:r>
            <a:endParaRPr lang="en-US" dirty="0"/>
          </a:p>
          <a:p>
            <a:r>
              <a:rPr lang="ar-EG" dirty="0"/>
              <a:t>13-سهولة التنظيم.</a:t>
            </a:r>
            <a:endParaRPr lang="en-US" dirty="0"/>
          </a:p>
          <a:p>
            <a:r>
              <a:rPr lang="ar-EG" dirty="0"/>
              <a:t>14-يستخدم متصفح مشهور.</a:t>
            </a:r>
            <a:endParaRPr lang="en-US" dirty="0"/>
          </a:p>
          <a:p>
            <a:r>
              <a:rPr lang="ar-EG" dirty="0"/>
              <a:t>15-يتسم بالموضوعية.</a:t>
            </a:r>
            <a:endParaRPr lang="en-US" dirty="0"/>
          </a:p>
          <a:p>
            <a:r>
              <a:rPr lang="ar-EG" dirty="0"/>
              <a:t>16-يدعم المستفيد أسأل مكتبي.</a:t>
            </a:r>
            <a:endParaRPr lang="en-US" dirty="0"/>
          </a:p>
          <a:p>
            <a:r>
              <a:rPr lang="ar-EG" dirty="0"/>
              <a:t>17-العمق والشمولية.</a:t>
            </a:r>
            <a:endParaRPr lang="en-US" dirty="0"/>
          </a:p>
          <a:p>
            <a:pPr marL="64008" indent="0">
              <a:buNone/>
            </a:pPr>
            <a:endParaRPr lang="ar-EG" dirty="0"/>
          </a:p>
        </p:txBody>
      </p:sp>
      <p:sp>
        <p:nvSpPr>
          <p:cNvPr id="4" name="Title 1"/>
          <p:cNvSpPr txBox="1">
            <a:spLocks/>
          </p:cNvSpPr>
          <p:nvPr/>
        </p:nvSpPr>
        <p:spPr>
          <a:xfrm>
            <a:off x="1979712" y="116633"/>
            <a:ext cx="8784976"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r>
              <a:rPr lang="ar-EG" sz="3200" b="1" dirty="0">
                <a:effectLst/>
              </a:rPr>
              <a:t>ثانيا: معايير اختيار المراجع الإلكترونية.</a:t>
            </a:r>
            <a:endParaRPr lang="en-US" sz="3200" dirty="0">
              <a:effectLst/>
            </a:endParaRPr>
          </a:p>
        </p:txBody>
      </p:sp>
    </p:spTree>
    <p:extLst>
      <p:ext uri="{BB962C8B-B14F-4D97-AF65-F5344CB8AC3E}">
        <p14:creationId xmlns:p14="http://schemas.microsoft.com/office/powerpoint/2010/main" val="4065358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Effect transition="in" filter="fade">
                                      <p:cBhvr>
                                        <p:cTn id="98" dur="1000"/>
                                        <p:tgtEl>
                                          <p:spTgt spid="3">
                                            <p:txEl>
                                              <p:pRg st="13" end="13"/>
                                            </p:txEl>
                                          </p:spTgt>
                                        </p:tgtEl>
                                      </p:cBhvr>
                                    </p:animEffect>
                                    <p:anim calcmode="lin" valueType="num">
                                      <p:cBhvr>
                                        <p:cTn id="9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3">
                                            <p:txEl>
                                              <p:pRg st="14" end="14"/>
                                            </p:txEl>
                                          </p:spTgt>
                                        </p:tgtEl>
                                        <p:attrNameLst>
                                          <p:attrName>style.visibility</p:attrName>
                                        </p:attrNameLst>
                                      </p:cBhvr>
                                      <p:to>
                                        <p:strVal val="visible"/>
                                      </p:to>
                                    </p:set>
                                    <p:animEffect transition="in" filter="fade">
                                      <p:cBhvr>
                                        <p:cTn id="105" dur="1000"/>
                                        <p:tgtEl>
                                          <p:spTgt spid="3">
                                            <p:txEl>
                                              <p:pRg st="14" end="14"/>
                                            </p:txEl>
                                          </p:spTgt>
                                        </p:tgtEl>
                                      </p:cBhvr>
                                    </p:animEffect>
                                    <p:anim calcmode="lin" valueType="num">
                                      <p:cBhvr>
                                        <p:cTn id="106"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7"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3">
                                            <p:txEl>
                                              <p:pRg st="15" end="15"/>
                                            </p:txEl>
                                          </p:spTgt>
                                        </p:tgtEl>
                                        <p:attrNameLst>
                                          <p:attrName>style.visibility</p:attrName>
                                        </p:attrNameLst>
                                      </p:cBhvr>
                                      <p:to>
                                        <p:strVal val="visible"/>
                                      </p:to>
                                    </p:set>
                                    <p:animEffect transition="in" filter="fade">
                                      <p:cBhvr>
                                        <p:cTn id="112" dur="1000"/>
                                        <p:tgtEl>
                                          <p:spTgt spid="3">
                                            <p:txEl>
                                              <p:pRg st="15" end="15"/>
                                            </p:txEl>
                                          </p:spTgt>
                                        </p:tgtEl>
                                      </p:cBhvr>
                                    </p:animEffect>
                                    <p:anim calcmode="lin" valueType="num">
                                      <p:cBhvr>
                                        <p:cTn id="113"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114"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3">
                                            <p:txEl>
                                              <p:pRg st="16" end="16"/>
                                            </p:txEl>
                                          </p:spTgt>
                                        </p:tgtEl>
                                        <p:attrNameLst>
                                          <p:attrName>style.visibility</p:attrName>
                                        </p:attrNameLst>
                                      </p:cBhvr>
                                      <p:to>
                                        <p:strVal val="visible"/>
                                      </p:to>
                                    </p:set>
                                    <p:animEffect transition="in" filter="fade">
                                      <p:cBhvr>
                                        <p:cTn id="119" dur="1000"/>
                                        <p:tgtEl>
                                          <p:spTgt spid="3">
                                            <p:txEl>
                                              <p:pRg st="16" end="16"/>
                                            </p:txEl>
                                          </p:spTgt>
                                        </p:tgtEl>
                                      </p:cBhvr>
                                    </p:animEffect>
                                    <p:anim calcmode="lin" valueType="num">
                                      <p:cBhvr>
                                        <p:cTn id="120"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121"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
                                            <p:txEl>
                                              <p:pRg st="17" end="17"/>
                                            </p:txEl>
                                          </p:spTgt>
                                        </p:tgtEl>
                                        <p:attrNameLst>
                                          <p:attrName>style.visibility</p:attrName>
                                        </p:attrNameLst>
                                      </p:cBhvr>
                                      <p:to>
                                        <p:strVal val="visible"/>
                                      </p:to>
                                    </p:set>
                                    <p:animEffect transition="in" filter="fade">
                                      <p:cBhvr>
                                        <p:cTn id="126" dur="1000"/>
                                        <p:tgtEl>
                                          <p:spTgt spid="3">
                                            <p:txEl>
                                              <p:pRg st="17" end="17"/>
                                            </p:txEl>
                                          </p:spTgt>
                                        </p:tgtEl>
                                      </p:cBhvr>
                                    </p:animEffect>
                                    <p:anim calcmode="lin" valueType="num">
                                      <p:cBhvr>
                                        <p:cTn id="127"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28"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6309320"/>
          </a:xfrm>
        </p:spPr>
        <p:txBody>
          <a:bodyPr>
            <a:normAutofit/>
          </a:bodyPr>
          <a:lstStyle/>
          <a:p>
            <a:pPr marL="64008" indent="0">
              <a:buNone/>
            </a:pPr>
            <a:r>
              <a:rPr lang="ar-EG" b="1" dirty="0"/>
              <a:t>المصادر التى تعرف بالمراجع الالكترونية:</a:t>
            </a:r>
            <a:endParaRPr lang="en-US" dirty="0"/>
          </a:p>
          <a:p>
            <a:pPr marL="64008" indent="0">
              <a:buNone/>
            </a:pPr>
            <a:r>
              <a:rPr lang="ar-EG" dirty="0"/>
              <a:t>هناك مجموعة من المراجع التى تحصر وتقيم مصادر المعلومات المرجعية المتاحة على الانترنت، هذه المصادر قام بإعدادها والإشراف عليها المكتبيون واختصاصيو المعلومات، مما ساعد أخصائي المكتبات والمعلومات في انتقاء واختيار وتقييم المصادر المرجعية. لذا فعلى أخصائي المكتبات والمعلومات في البيئة الالكترونية استشارة خدمات التقييم والمراجعة من وقت لأخر للتعرف على أحدث المصادر المرجعية المتاحة على الانترنت من أمثلة هذه المصادر:</a:t>
            </a:r>
            <a:endParaRPr lang="en-US" dirty="0"/>
          </a:p>
          <a:p>
            <a:pPr marL="64008" indent="0">
              <a:buNone/>
            </a:pPr>
            <a:endParaRPr lang="ar-EG" dirty="0"/>
          </a:p>
        </p:txBody>
      </p:sp>
    </p:spTree>
    <p:extLst>
      <p:ext uri="{BB962C8B-B14F-4D97-AF65-F5344CB8AC3E}">
        <p14:creationId xmlns:p14="http://schemas.microsoft.com/office/powerpoint/2010/main" val="2314305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6453336"/>
          </a:xfrm>
        </p:spPr>
        <p:txBody>
          <a:bodyPr>
            <a:normAutofit fontScale="92500" lnSpcReduction="20000"/>
          </a:bodyPr>
          <a:lstStyle/>
          <a:p>
            <a:pPr lvl="0"/>
            <a:r>
              <a:rPr lang="ar-EG" dirty="0"/>
              <a:t>دورية </a:t>
            </a:r>
            <a:r>
              <a:rPr lang="en-US" dirty="0"/>
              <a:t>college and research libraries </a:t>
            </a:r>
            <a:r>
              <a:rPr lang="ar-EG" dirty="0"/>
              <a:t> تنشر قسم شهرى تحت عنوان </a:t>
            </a:r>
            <a:r>
              <a:rPr lang="en-US" dirty="0"/>
              <a:t>internet Reviews</a:t>
            </a:r>
            <a:r>
              <a:rPr lang="ar-EG" dirty="0"/>
              <a:t> ليتم فيه تناول بعض المصادر المرجعية المتاحة على الانترنت.</a:t>
            </a:r>
            <a:endParaRPr lang="en-US" dirty="0"/>
          </a:p>
          <a:p>
            <a:pPr lvl="0"/>
            <a:r>
              <a:rPr lang="ar-EG" dirty="0"/>
              <a:t>دورية </a:t>
            </a:r>
            <a:r>
              <a:rPr lang="en-US" dirty="0"/>
              <a:t>library journal</a:t>
            </a:r>
            <a:r>
              <a:rPr lang="ar-EG" dirty="0"/>
              <a:t> تصدر قسما شهريا تحت عنوان </a:t>
            </a:r>
            <a:r>
              <a:rPr lang="en-US" dirty="0"/>
              <a:t>web watch </a:t>
            </a:r>
            <a:r>
              <a:rPr lang="ar-EG" dirty="0"/>
              <a:t> ويقدم من خلاله مصادر المعلومات المرجعية المتاحة على الانترنت.</a:t>
            </a:r>
            <a:endParaRPr lang="en-US" dirty="0"/>
          </a:p>
          <a:p>
            <a:pPr lvl="0"/>
            <a:r>
              <a:rPr lang="ar-EG" dirty="0"/>
              <a:t>مؤسسة ويلسون من خلال موقع ويلسون على النترنت.</a:t>
            </a:r>
            <a:endParaRPr lang="en-US" dirty="0"/>
          </a:p>
          <a:p>
            <a:pPr lvl="0"/>
            <a:r>
              <a:rPr lang="ar-EG" dirty="0"/>
              <a:t>مؤسسة </a:t>
            </a:r>
            <a:r>
              <a:rPr lang="en-US" dirty="0"/>
              <a:t>Gale group</a:t>
            </a:r>
            <a:r>
              <a:rPr lang="ar-EG" dirty="0"/>
              <a:t> من خلال موقعها على الانترنت </a:t>
            </a:r>
            <a:endParaRPr lang="en-US" dirty="0"/>
          </a:p>
          <a:p>
            <a:pPr lvl="0"/>
            <a:r>
              <a:rPr lang="ar-EG" dirty="0"/>
              <a:t>جمعية المكتبات الأمريكية من خلال موقعها على النترنت تقدم تقييم العديد من المصادر المرجعية الالكترونية .</a:t>
            </a:r>
            <a:endParaRPr lang="en-US" dirty="0"/>
          </a:p>
          <a:p>
            <a:pPr lvl="0"/>
            <a:r>
              <a:rPr lang="ar-EG" dirty="0"/>
              <a:t>دورية </a:t>
            </a:r>
            <a:r>
              <a:rPr lang="en-US" dirty="0"/>
              <a:t>the Electronic library </a:t>
            </a:r>
            <a:r>
              <a:rPr lang="ar-EG" dirty="0"/>
              <a:t> من خلال نسختيها المطبوعة والمتاحة على الانترنت.</a:t>
            </a:r>
            <a:endParaRPr lang="en-US" dirty="0"/>
          </a:p>
          <a:p>
            <a:pPr marL="64008" indent="0">
              <a:buNone/>
            </a:pPr>
            <a:endParaRPr lang="ar-EG" dirty="0"/>
          </a:p>
        </p:txBody>
      </p:sp>
      <p:sp>
        <p:nvSpPr>
          <p:cNvPr id="4" name="Title 1"/>
          <p:cNvSpPr txBox="1">
            <a:spLocks/>
          </p:cNvSpPr>
          <p:nvPr/>
        </p:nvSpPr>
        <p:spPr>
          <a:xfrm>
            <a:off x="179512" y="116633"/>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endParaRPr lang="en-US" sz="3200" dirty="0"/>
          </a:p>
        </p:txBody>
      </p:sp>
    </p:spTree>
    <p:extLst>
      <p:ext uri="{BB962C8B-B14F-4D97-AF65-F5344CB8AC3E}">
        <p14:creationId xmlns:p14="http://schemas.microsoft.com/office/powerpoint/2010/main" val="2172514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106</TotalTime>
  <Words>1286</Words>
  <Application>Microsoft Office PowerPoint</Application>
  <PresentationFormat>On-screen Show (4:3)</PresentationFormat>
  <Paragraphs>77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Verve</vt:lpstr>
      <vt:lpstr>PowerPoint Presentation</vt:lpstr>
      <vt:lpstr>المراجع الالكترونيه </vt:lpstr>
      <vt:lpstr>إدارة المصادر الالكترونية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الخدمة المرجعية فى المكتبة الالكترونية</dc:title>
  <dc:creator>first</dc:creator>
  <cp:lastModifiedBy>firstd</cp:lastModifiedBy>
  <cp:revision>14</cp:revision>
  <dcterms:created xsi:type="dcterms:W3CDTF">2020-03-18T18:35:38Z</dcterms:created>
  <dcterms:modified xsi:type="dcterms:W3CDTF">2020-03-25T16:09:29Z</dcterms:modified>
</cp:coreProperties>
</file>